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8" r:id="rId3"/>
    <p:sldId id="292" r:id="rId4"/>
    <p:sldId id="289" r:id="rId5"/>
    <p:sldId id="290" r:id="rId6"/>
    <p:sldId id="291" r:id="rId7"/>
    <p:sldId id="258" r:id="rId8"/>
    <p:sldId id="287" r:id="rId9"/>
    <p:sldId id="285" r:id="rId10"/>
    <p:sldId id="260" r:id="rId11"/>
    <p:sldId id="286" r:id="rId12"/>
    <p:sldId id="26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FFFF"/>
    <a:srgbClr val="BCB800"/>
    <a:srgbClr val="4782B7"/>
    <a:srgbClr val="6596C3"/>
    <a:srgbClr val="C0C0C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94660"/>
  </p:normalViewPr>
  <p:slideViewPr>
    <p:cSldViewPr>
      <p:cViewPr>
        <p:scale>
          <a:sx n="100" d="100"/>
          <a:sy n="100" d="100"/>
        </p:scale>
        <p:origin x="-1888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D3C4-AE4E-A64E-8486-87952D330B19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4C575-C860-5142-B203-98A33A9C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4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FEE6DF-C2D8-DF48-923C-DA677920A0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332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eybt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6774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hubzero2012-to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8839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68300" y="384175"/>
            <a:ext cx="38990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5F5F5F"/>
                </a:solidFill>
                <a:latin typeface="ITC Kabel Std Medium" charset="0"/>
              </a:rPr>
              <a:t>HUBzero® Platform for Scientific Collaboration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C75960-7EE5-DD49-9EAE-8F2F96C9D4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6423025"/>
            <a:ext cx="13538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F5F5F"/>
                </a:solidFill>
                <a:latin typeface="Trebuchet MS" charset="0"/>
              </a:rPr>
              <a:t>Copyright © </a:t>
            </a:r>
            <a:r>
              <a:rPr lang="en-US" sz="800" dirty="0" smtClean="0">
                <a:solidFill>
                  <a:srgbClr val="5F5F5F"/>
                </a:solidFill>
                <a:latin typeface="Trebuchet MS" charset="0"/>
              </a:rPr>
              <a:t>2013</a:t>
            </a:r>
            <a:r>
              <a:rPr lang="en-US" sz="800" dirty="0">
                <a:solidFill>
                  <a:srgbClr val="5F5F5F"/>
                </a:solidFill>
                <a:latin typeface="Trebuchet MS" charset="0"/>
              </a:rPr>
              <a:t/>
            </a:r>
            <a:br>
              <a:rPr lang="en-US" sz="800" dirty="0">
                <a:solidFill>
                  <a:srgbClr val="5F5F5F"/>
                </a:solidFill>
                <a:latin typeface="Trebuchet MS" charset="0"/>
              </a:rPr>
            </a:br>
            <a:r>
              <a:rPr lang="en-US" sz="800" dirty="0">
                <a:solidFill>
                  <a:srgbClr val="5F5F5F"/>
                </a:solidFill>
                <a:latin typeface="Trebuchet MS" charset="0"/>
              </a:rPr>
              <a:t>HUBzero Foundation, LLC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Workshop on Knowledge Management, Purdue University, May 14,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ADD1A3-0B1F-6444-A4C0-5AA3B48847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Workshop on Knowledge Management, Purdue University, May 14,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F100FF-4BB0-BA43-9733-BB8E6D7D3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A70748-68B1-1742-8628-C5B14B262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DCEA4F-9836-4147-9C33-9752BC7D7E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7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E79ED7-30AF-3642-9315-25C1D47B8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Workshop on Knowledge Management, Purdue University, May 14,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0D3E9-FB35-B843-8922-86B41B467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9BE54-086F-8142-9763-2292171B0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F1FB8-04C1-E048-BE3F-0FF945C4C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Workshop on Knowledge Management, Purdue University, May 14,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AFC1A7-E01E-7C4B-8591-61A83F3B9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1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Workshop on Knowledge Management, Purdue University, May 14,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2D9CC4-A648-044C-B40F-F0A35B2176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0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5" Type="http://schemas.openxmlformats.org/officeDocument/2006/relationships/image" Target="../media/image2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reybtm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6774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hubzero2012-top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8839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678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324600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rgbClr val="808080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53175"/>
            <a:ext cx="4524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8" tIns="45720" rIns="18288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F5F5F"/>
                </a:solidFill>
                <a:latin typeface="Trebuchet MS" charset="0"/>
              </a:defRPr>
            </a:lvl1pPr>
          </a:lstStyle>
          <a:p>
            <a:fld id="{93EC6D98-DC87-2B4A-AC86-16214BBB20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6423025"/>
            <a:ext cx="13538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F5F5F"/>
                </a:solidFill>
                <a:latin typeface="Trebuchet MS" charset="0"/>
              </a:rPr>
              <a:t>Copyright © </a:t>
            </a:r>
            <a:r>
              <a:rPr lang="en-US" sz="800" dirty="0" smtClean="0">
                <a:solidFill>
                  <a:srgbClr val="5F5F5F"/>
                </a:solidFill>
                <a:latin typeface="Trebuchet MS" charset="0"/>
              </a:rPr>
              <a:t>2013</a:t>
            </a:r>
            <a:r>
              <a:rPr lang="en-US" sz="800" dirty="0">
                <a:solidFill>
                  <a:srgbClr val="5F5F5F"/>
                </a:solidFill>
                <a:latin typeface="Trebuchet MS" charset="0"/>
              </a:rPr>
              <a:t/>
            </a:r>
            <a:br>
              <a:rPr lang="en-US" sz="800" dirty="0">
                <a:solidFill>
                  <a:srgbClr val="5F5F5F"/>
                </a:solidFill>
                <a:latin typeface="Trebuchet MS" charset="0"/>
              </a:rPr>
            </a:br>
            <a:r>
              <a:rPr lang="en-US" sz="800" dirty="0">
                <a:solidFill>
                  <a:srgbClr val="5F5F5F"/>
                </a:solidFill>
                <a:latin typeface="Trebuchet MS" charset="0"/>
              </a:rPr>
              <a:t>HUBzero Foundation, LLC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Font typeface="Webdings" charset="0"/>
        <a:buChar char="4"/>
        <a:defRPr>
          <a:solidFill>
            <a:schemeClr val="tx1"/>
          </a:solidFill>
          <a:latin typeface="+mn-lt"/>
          <a:ea typeface="+mn-ea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ü"/>
        <a:defRPr>
          <a:solidFill>
            <a:schemeClr val="tx1"/>
          </a:solidFill>
          <a:latin typeface="+mn-lt"/>
          <a:ea typeface="+mn-ea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jpeg"/><Relationship Id="rId12" Type="http://schemas.openxmlformats.org/officeDocument/2006/relationships/image" Target="../media/image68.jpeg"/><Relationship Id="rId13" Type="http://schemas.openxmlformats.org/officeDocument/2006/relationships/image" Target="../media/image69.jpeg"/><Relationship Id="rId14" Type="http://schemas.openxmlformats.org/officeDocument/2006/relationships/image" Target="../media/image70.jpeg"/><Relationship Id="rId15" Type="http://schemas.openxmlformats.org/officeDocument/2006/relationships/oleObject" Target="../embeddings/oleObject4.bin"/><Relationship Id="rId16" Type="http://schemas.openxmlformats.org/officeDocument/2006/relationships/image" Target="../media/image58.png"/><Relationship Id="rId17" Type="http://schemas.openxmlformats.org/officeDocument/2006/relationships/image" Target="../media/image7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7" Type="http://schemas.openxmlformats.org/officeDocument/2006/relationships/image" Target="../media/image63.png"/><Relationship Id="rId8" Type="http://schemas.openxmlformats.org/officeDocument/2006/relationships/image" Target="../media/image64.jpeg"/><Relationship Id="rId9" Type="http://schemas.openxmlformats.org/officeDocument/2006/relationships/image" Target="../media/image65.jpeg"/><Relationship Id="rId10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ubzero.org/download" TargetMode="External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hyperlink" Target="http://hubzero.org/about/foundation" TargetMode="External"/><Relationship Id="rId7" Type="http://schemas.openxmlformats.org/officeDocument/2006/relationships/image" Target="../media/image74.png"/><Relationship Id="rId8" Type="http://schemas.openxmlformats.org/officeDocument/2006/relationships/image" Target="../media/image75.jpeg"/><Relationship Id="rId9" Type="http://schemas.openxmlformats.org/officeDocument/2006/relationships/hyperlink" Target="http://hubzero.org/hosting" TargetMode="External"/><Relationship Id="rId10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5" Type="http://schemas.openxmlformats.org/officeDocument/2006/relationships/hyperlink" Target="file://localhost/Users/mmc/Files/Videos/AAAS2012/What%20is%20Science.mp4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6" Type="http://schemas.openxmlformats.org/officeDocument/2006/relationships/image" Target="../media/image20.jpeg"/><Relationship Id="rId7" Type="http://schemas.openxmlformats.org/officeDocument/2006/relationships/oleObject" Target="../embeddings/oleObject3.bin"/><Relationship Id="rId8" Type="http://schemas.openxmlformats.org/officeDocument/2006/relationships/image" Target="../media/image18.png"/><Relationship Id="rId9" Type="http://schemas.openxmlformats.org/officeDocument/2006/relationships/hyperlink" Target="file://localhost/Users/mmc/Files/HUBzero/workshops/HUBbub%202012/Welcome/nanohub-usage.mov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43.png"/><Relationship Id="rId25" Type="http://schemas.openxmlformats.org/officeDocument/2006/relationships/image" Target="../media/image44.png"/><Relationship Id="rId26" Type="http://schemas.openxmlformats.org/officeDocument/2006/relationships/image" Target="../media/image45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3D1AFAD-F667-C34F-8FCC-4C511E2A2960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The HUBzero Platform</a:t>
            </a:r>
            <a:br>
              <a:rPr lang="en-US" sz="4800" dirty="0" smtClean="0"/>
            </a:br>
            <a:r>
              <a:rPr lang="en-US" sz="4800" dirty="0" smtClean="0"/>
              <a:t>for Scientific Collaboration</a:t>
            </a:r>
            <a:endParaRPr lang="en-US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7620000" cy="1752600"/>
          </a:xfrm>
        </p:spPr>
        <p:txBody>
          <a:bodyPr/>
          <a:lstStyle/>
          <a:p>
            <a:r>
              <a:rPr lang="en-US" dirty="0" smtClean="0">
                <a:solidFill>
                  <a:srgbClr val="5F5F5F"/>
                </a:solidFill>
              </a:rPr>
              <a:t>Michael McLennan</a:t>
            </a:r>
            <a:br>
              <a:rPr lang="en-US" dirty="0" smtClean="0">
                <a:solidFill>
                  <a:srgbClr val="5F5F5F"/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Director, HUBzero® Platform for Scientific Collaboration</a:t>
            </a:r>
          </a:p>
          <a:p>
            <a:r>
              <a:rPr lang="en-US" dirty="0" smtClean="0">
                <a:solidFill>
                  <a:srgbClr val="5F5F5F"/>
                </a:solidFill>
              </a:rPr>
              <a:t>Purdue University</a:t>
            </a:r>
            <a:endParaRPr lang="en-US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13477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58A587-1DA9-8741-9207-A38EFAB53E6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Global community</a:t>
            </a:r>
          </a:p>
        </p:txBody>
      </p:sp>
      <p:pic>
        <p:nvPicPr>
          <p:cNvPr id="18437" name="Picture 5" descr="PUsig_go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724025"/>
            <a:ext cx="2057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43175" y="2305050"/>
            <a:ext cx="561975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1"/>
                </a:solidFill>
              </a:rPr>
              <a:t>27</a:t>
            </a:r>
          </a:p>
        </p:txBody>
      </p:sp>
      <p:pic>
        <p:nvPicPr>
          <p:cNvPr id="180228" name="Picture 4" descr="logo_i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328738"/>
            <a:ext cx="209073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9" name="Picture 5" descr="clemson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370013"/>
            <a:ext cx="13382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0" name="Picture 6" descr="uw-madison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1295400"/>
            <a:ext cx="1143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82" name="Picture 26" descr="ANd9GcTPDbtMAd79KFF0ed9tDGBygGSaNSkE--ULd2xB4VFh7mku4uA&amp;t=1&amp;usg=__eNBdGORGDC5vlDiA9sAXUFOiVTo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79600"/>
            <a:ext cx="457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700" name="Picture 44" descr="ANd9GcTbVZspIrKm5ZMxtqVJ4PXy6kTgRM5UQ6cSl_ybbgF3GLUzWJHwZ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184785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ANd9GcTzMq-MEfmBznfny9xGbubwkIkhLUpsE5iHdz3UEnfBBnlX6Tpup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7526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ANd9GcRgPQzKxxFfZVGVfUSDkv15RazN3pEE-m4tSHYaub7xpWriG55rK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576513"/>
            <a:ext cx="8001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ANd9GcS5xpn7hRG4xs8nnDOtba4gLFd3w07_7zBMR12KTy38_wU3EU0J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68575"/>
            <a:ext cx="838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ANd9GcQ33CkphrCLrLiW7_0Hh0USrSIZCtKbARTNCopaZeNgl50iWNl0p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44763"/>
            <a:ext cx="9144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suny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828800"/>
            <a:ext cx="13811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3190875" y="1866900"/>
          <a:ext cx="14478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Image" r:id="rId15" imgW="2895238" imgH="850794" progId="Photoshop.Image.10">
                  <p:embed/>
                </p:oleObj>
              </mc:Choice>
              <mc:Fallback>
                <p:oleObj name="Image" r:id="rId15" imgW="2895238" imgH="85079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1866900"/>
                        <a:ext cx="14478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819150" y="3438525"/>
            <a:ext cx="7772400" cy="2095500"/>
            <a:chOff x="516" y="2166"/>
            <a:chExt cx="4896" cy="1320"/>
          </a:xfrm>
        </p:grpSpPr>
        <p:sp>
          <p:nvSpPr>
            <p:cNvPr id="17428" name="AutoShape 20"/>
            <p:cNvSpPr>
              <a:spLocks/>
            </p:cNvSpPr>
            <p:nvPr/>
          </p:nvSpPr>
          <p:spPr bwMode="auto">
            <a:xfrm rot="5400000">
              <a:off x="2892" y="-210"/>
              <a:ext cx="144" cy="4896"/>
            </a:xfrm>
            <a:prstGeom prst="rightBracket">
              <a:avLst>
                <a:gd name="adj" fmla="val 2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8452" name="Picture 21" descr="hubzero-logo-201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" y="2460"/>
              <a:ext cx="1626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738" y="2997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4782B7"/>
                  </a:solidFill>
                  <a:latin typeface="ITC Kabel Std Medium" charset="0"/>
                </a:rPr>
                <a:t>Foundation, LLC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2562" y="2388"/>
              <a:ext cx="2640" cy="1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69863" indent="-1698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Non-profit organization</a:t>
              </a:r>
            </a:p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Independent owner of HUBzero code</a:t>
              </a:r>
            </a:p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Promotes dissemination and outreach</a:t>
              </a:r>
            </a:p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Sponsors HUBbub Conference</a:t>
              </a:r>
            </a:p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Coordinates software contributions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03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"/>
                                        <p:tgtEl>
                                          <p:spTgt spid="19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Get Involved!</a:t>
            </a:r>
            <a:endParaRPr lang="en-US" dirty="0"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HUBbub 2013, Sept 5-6, Indianapolis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A7CE76-A1A6-4848-907B-C27C959123D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95613" y="2120900"/>
            <a:ext cx="0" cy="38481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10238" y="2120900"/>
            <a:ext cx="0" cy="38481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822" name="Group 26"/>
          <p:cNvGrpSpPr>
            <a:grpSpLocks/>
          </p:cNvGrpSpPr>
          <p:nvPr/>
        </p:nvGrpSpPr>
        <p:grpSpPr bwMode="auto">
          <a:xfrm>
            <a:off x="546100" y="1244600"/>
            <a:ext cx="2152650" cy="4648200"/>
            <a:chOff x="693991" y="1295400"/>
            <a:chExt cx="2152452" cy="4648200"/>
          </a:xfrm>
        </p:grpSpPr>
        <p:sp>
          <p:nvSpPr>
            <p:cNvPr id="5" name="Oval 4"/>
            <p:cNvSpPr/>
            <p:nvPr/>
          </p:nvSpPr>
          <p:spPr>
            <a:xfrm>
              <a:off x="1465445" y="1295400"/>
              <a:ext cx="609544" cy="609600"/>
            </a:xfrm>
            <a:prstGeom prst="ellipse">
              <a:avLst/>
            </a:prstGeom>
            <a:gradFill>
              <a:gsLst>
                <a:gs pos="100000">
                  <a:srgbClr val="6AB9E5"/>
                </a:gs>
                <a:gs pos="0">
                  <a:srgbClr val="0482B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/>
                <a:t>1</a:t>
              </a:r>
            </a:p>
          </p:txBody>
        </p:sp>
        <p:pic>
          <p:nvPicPr>
            <p:cNvPr id="34834" name="Picture 6" descr="opensource_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030" y="3014662"/>
              <a:ext cx="1984375" cy="170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5" name="TextBox 4"/>
            <p:cNvSpPr txBox="1">
              <a:spLocks noChangeArrowheads="1"/>
            </p:cNvSpPr>
            <p:nvPr/>
          </p:nvSpPr>
          <p:spPr bwMode="auto">
            <a:xfrm>
              <a:off x="693991" y="2095500"/>
              <a:ext cx="21524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en-US"/>
                <a:t>Download and</a:t>
              </a:r>
              <a:br>
                <a:rPr lang="en-US"/>
              </a:br>
              <a:r>
                <a:rPr lang="en-US"/>
                <a:t>have at it!</a:t>
              </a:r>
            </a:p>
          </p:txBody>
        </p:sp>
        <p:pic>
          <p:nvPicPr>
            <p:cNvPr id="34836" name="Picture 22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817" y="48768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3" name="Group 27"/>
          <p:cNvGrpSpPr>
            <a:grpSpLocks/>
          </p:cNvGrpSpPr>
          <p:nvPr/>
        </p:nvGrpSpPr>
        <p:grpSpPr bwMode="auto">
          <a:xfrm>
            <a:off x="3292475" y="1244600"/>
            <a:ext cx="2120900" cy="4648200"/>
            <a:chOff x="3518003" y="1295400"/>
            <a:chExt cx="2120797" cy="4648200"/>
          </a:xfrm>
        </p:grpSpPr>
        <p:pic>
          <p:nvPicPr>
            <p:cNvPr id="34829" name="Picture 12" descr="hubzero_principal_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003" y="3044031"/>
              <a:ext cx="2120797" cy="165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4273616" y="1295400"/>
              <a:ext cx="609570" cy="609600"/>
            </a:xfrm>
            <a:prstGeom prst="ellipse">
              <a:avLst/>
            </a:prstGeom>
            <a:gradFill>
              <a:gsLst>
                <a:gs pos="100000">
                  <a:srgbClr val="6AB9E5"/>
                </a:gs>
                <a:gs pos="0">
                  <a:srgbClr val="0482B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/>
                <a:t>2</a:t>
              </a:r>
            </a:p>
          </p:txBody>
        </p:sp>
        <p:sp>
          <p:nvSpPr>
            <p:cNvPr id="34831" name="TextBox 4"/>
            <p:cNvSpPr txBox="1">
              <a:spLocks noChangeArrowheads="1"/>
            </p:cNvSpPr>
            <p:nvPr/>
          </p:nvSpPr>
          <p:spPr bwMode="auto">
            <a:xfrm>
              <a:off x="3716026" y="2095500"/>
              <a:ext cx="17247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en-US"/>
                <a:t>Join the</a:t>
              </a:r>
              <a:br>
                <a:rPr lang="en-US"/>
              </a:br>
              <a:r>
                <a:rPr lang="en-US"/>
                <a:t>Foundation</a:t>
              </a:r>
            </a:p>
          </p:txBody>
        </p:sp>
        <p:pic>
          <p:nvPicPr>
            <p:cNvPr id="34832" name="Picture 24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001" y="48768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4" name="Group 28"/>
          <p:cNvGrpSpPr>
            <a:grpSpLocks/>
          </p:cNvGrpSpPr>
          <p:nvPr/>
        </p:nvGrpSpPr>
        <p:grpSpPr bwMode="auto">
          <a:xfrm>
            <a:off x="6007100" y="1244600"/>
            <a:ext cx="2511425" cy="4648200"/>
            <a:chOff x="6007442" y="1295400"/>
            <a:chExt cx="2511475" cy="4648200"/>
          </a:xfrm>
        </p:grpSpPr>
        <p:pic>
          <p:nvPicPr>
            <p:cNvPr id="34825" name="Picture 9" descr="vectorstock_880574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406" y="3069431"/>
              <a:ext cx="1909547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6958374" y="1295400"/>
              <a:ext cx="609612" cy="609600"/>
            </a:xfrm>
            <a:prstGeom prst="ellipse">
              <a:avLst/>
            </a:prstGeom>
            <a:gradFill>
              <a:gsLst>
                <a:gs pos="100000">
                  <a:srgbClr val="6AB9E5"/>
                </a:gs>
                <a:gs pos="0">
                  <a:srgbClr val="0482B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/>
                <a:t>3</a:t>
              </a:r>
            </a:p>
          </p:txBody>
        </p:sp>
        <p:sp>
          <p:nvSpPr>
            <p:cNvPr id="34827" name="TextBox 4"/>
            <p:cNvSpPr txBox="1">
              <a:spLocks noChangeArrowheads="1"/>
            </p:cNvSpPr>
            <p:nvPr/>
          </p:nvSpPr>
          <p:spPr bwMode="auto">
            <a:xfrm>
              <a:off x="6007442" y="2095500"/>
              <a:ext cx="25114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Consulting and</a:t>
              </a:r>
            </a:p>
            <a:p>
              <a:pPr algn="ctr" eaLnBrk="1" hangingPunct="1"/>
              <a:r>
                <a:rPr lang="en-US"/>
                <a:t>Hosted Solutions</a:t>
              </a:r>
            </a:p>
          </p:txBody>
        </p:sp>
        <p:pic>
          <p:nvPicPr>
            <p:cNvPr id="34828" name="Picture 25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779" y="48768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574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bzero-logo-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2222500" cy="1168400"/>
          </a:xfrm>
          <a:prstGeom prst="rect">
            <a:avLst/>
          </a:prstGeom>
        </p:spPr>
      </p:pic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-85725" y="3724275"/>
            <a:ext cx="9372600" cy="1981200"/>
          </a:xfrm>
          <a:prstGeom prst="rect">
            <a:avLst/>
          </a:prstGeom>
          <a:solidFill>
            <a:srgbClr val="DBE9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More information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044950" y="1590675"/>
            <a:ext cx="3148518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482B2"/>
                </a:solidFill>
                <a:latin typeface="Trebuchet MS" charset="0"/>
              </a:rPr>
              <a:t>Michael McLennan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Director, HUBzero® Project</a:t>
            </a:r>
          </a:p>
          <a:p>
            <a:pPr>
              <a:defRPr/>
            </a:pPr>
            <a:r>
              <a:rPr lang="en-US" dirty="0" err="1">
                <a:solidFill>
                  <a:schemeClr val="bg2"/>
                </a:solidFill>
              </a:rPr>
              <a:t>mmclennan@purdue.edu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/>
              <a:t>http://</a:t>
            </a:r>
            <a:r>
              <a:rPr lang="en-US" dirty="0" err="1"/>
              <a:t>hubzero.org</a:t>
            </a:r>
            <a:r>
              <a:rPr lang="en-US" dirty="0"/>
              <a:t>/pressroom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819400" y="3751263"/>
            <a:ext cx="4191000" cy="1924050"/>
          </a:xfrm>
          <a:prstGeom prst="rect">
            <a:avLst/>
          </a:prstGeom>
          <a:solidFill>
            <a:srgbClr val="DBE9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2880" tIns="182880" rIns="182880" bIns="228600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§"/>
              <a:defRPr/>
            </a:pPr>
            <a:r>
              <a:rPr lang="en-US" dirty="0" smtClean="0"/>
              <a:t>Simulation/modeling tools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§"/>
              <a:defRPr/>
            </a:pPr>
            <a:r>
              <a:rPr lang="en-US" dirty="0" smtClean="0"/>
              <a:t>Data management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§"/>
              <a:defRPr/>
            </a:pPr>
            <a:r>
              <a:rPr lang="en-US" dirty="0" smtClean="0"/>
              <a:t>Collaboration and social networking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§"/>
              <a:defRPr/>
            </a:pPr>
            <a:r>
              <a:rPr lang="en-US" dirty="0" smtClean="0"/>
              <a:t>Analytics to measure impact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8D0E77-A8F0-014F-9555-1BF19F7FFD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D02FEC-1DF0-B14D-B117-4BB442CCB5C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717550" y="1543050"/>
            <a:ext cx="7778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200">
                <a:solidFill>
                  <a:schemeClr val="accent1"/>
                </a:solidFill>
              </a:rPr>
              <a:t>What is HUBzero?</a:t>
            </a:r>
          </a:p>
        </p:txBody>
      </p:sp>
      <p:pic>
        <p:nvPicPr>
          <p:cNvPr id="10243" name="Picture 6" descr="opensource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24213"/>
            <a:ext cx="23622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4267200" y="3311525"/>
            <a:ext cx="3340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Open source software platform</a:t>
            </a:r>
          </a:p>
          <a:p>
            <a:pPr algn="ctr" eaLnBrk="1" hangingPunct="1"/>
            <a:r>
              <a:rPr lang="en-US" sz="1800"/>
              <a:t>used for building</a:t>
            </a:r>
          </a:p>
          <a:p>
            <a:pPr algn="ctr" eaLnBrk="1" hangingPunct="1">
              <a:spcBef>
                <a:spcPts val="800"/>
              </a:spcBef>
            </a:pPr>
            <a:r>
              <a:rPr lang="en-US" i="1">
                <a:solidFill>
                  <a:schemeClr val="accent1"/>
                </a:solidFill>
              </a:rPr>
              <a:t>“Science Gateways”</a:t>
            </a:r>
          </a:p>
          <a:p>
            <a:pPr algn="ctr" eaLnBrk="1" hangingPunct="1"/>
            <a:r>
              <a:rPr lang="en-US" i="1">
                <a:solidFill>
                  <a:schemeClr val="accent1"/>
                </a:solidFill>
              </a:rPr>
              <a:t>“</a:t>
            </a:r>
            <a:r>
              <a:rPr lang="en-US" altLang="ja-JP" i="1">
                <a:solidFill>
                  <a:schemeClr val="accent1"/>
                </a:solidFill>
              </a:rPr>
              <a:t>Collaboratories</a:t>
            </a:r>
            <a:r>
              <a:rPr lang="en-US" i="1">
                <a:solidFill>
                  <a:schemeClr val="accent1"/>
                </a:solidFill>
              </a:rPr>
              <a:t>”</a:t>
            </a:r>
            <a:endParaRPr lang="en-US" altLang="ja-JP" i="1">
              <a:solidFill>
                <a:schemeClr val="accent1"/>
              </a:solidFill>
            </a:endParaRPr>
          </a:p>
          <a:p>
            <a:pPr algn="ctr" eaLnBrk="1" hangingPunct="1"/>
            <a:r>
              <a:rPr lang="en-US" i="1">
                <a:solidFill>
                  <a:schemeClr val="accent1"/>
                </a:solidFill>
              </a:rPr>
              <a:t>“Hubs”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HUBbub 2013, Sept 5-6, Indianapolis</a:t>
            </a:r>
          </a:p>
        </p:txBody>
      </p:sp>
    </p:spTree>
    <p:extLst>
      <p:ext uri="{BB962C8B-B14F-4D97-AF65-F5344CB8AC3E}">
        <p14:creationId xmlns:p14="http://schemas.microsoft.com/office/powerpoint/2010/main" val="276318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HUBbub 2012, Sept 24-25, Indianapolis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2F3DDC-8EF8-E74B-A970-923A244923CE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Mission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85900" y="1143000"/>
            <a:ext cx="617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ITC Kabel Std Medium" charset="0"/>
              </a:rPr>
              <a:t>Build </a:t>
            </a:r>
            <a:r>
              <a:rPr lang="en-US" sz="2400" dirty="0" err="1">
                <a:solidFill>
                  <a:schemeClr val="accent1"/>
                </a:solidFill>
                <a:latin typeface="ITC Kabel Std Medium" charset="0"/>
              </a:rPr>
              <a:t>Collaboratories</a:t>
            </a:r>
            <a:r>
              <a:rPr lang="en-US" sz="2400" dirty="0">
                <a:solidFill>
                  <a:schemeClr val="accent1"/>
                </a:solidFill>
                <a:latin typeface="ITC Kabel Std Medium" charset="0"/>
              </a:rPr>
              <a:t> for Research, Education, and Collaboration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645147"/>
              </p:ext>
            </p:extLst>
          </p:nvPr>
        </p:nvGraphicFramePr>
        <p:xfrm>
          <a:off x="2171700" y="2190750"/>
          <a:ext cx="48006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Image" r:id="rId3" imgW="4571429" imgH="3428571" progId="Photoshop.Image.10">
                  <p:embed/>
                </p:oleObj>
              </mc:Choice>
              <mc:Fallback>
                <p:oleObj name="Image" r:id="rId3" imgW="4571429" imgH="342857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190750"/>
                        <a:ext cx="4800600" cy="3600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AutoShape 6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629400" y="54356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HUBzero: Simulation/Modeling Tools</a:t>
            </a:r>
            <a:endParaRPr lang="en-US" dirty="0"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F2B4EC-2F4F-FF4A-BCF8-518A3CDC205F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003550" cy="2616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003550" cy="26162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003550" cy="26162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1895475" y="4394200"/>
            <a:ext cx="53530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Powerful research codes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Uploaded by researchers in the community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Run on cloud/grid/cluster resources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Integrated visualization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HUBbub 2013, Sept 5-6, Indianapolis</a:t>
            </a:r>
          </a:p>
        </p:txBody>
      </p:sp>
    </p:spTree>
    <p:extLst>
      <p:ext uri="{BB962C8B-B14F-4D97-AF65-F5344CB8AC3E}">
        <p14:creationId xmlns:p14="http://schemas.microsoft.com/office/powerpoint/2010/main" val="308657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HUBzero:  Databases and Digital Assets</a:t>
            </a:r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802FC3-D2BD-7C44-AE4C-23CA27FDE167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003550" cy="26162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003550" cy="26162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1857375" y="4394200"/>
            <a:ext cx="54292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Databases and digital publications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Uploaded by researchers in the community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Digital Object Identifiers and license options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Data ↔ tools for analysis</a:t>
            </a:r>
          </a:p>
        </p:txBody>
      </p:sp>
      <p:pic>
        <p:nvPicPr>
          <p:cNvPr id="1229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182880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HUBbub 2013, Sept 5-6, Indianapolis</a:t>
            </a:r>
          </a:p>
        </p:txBody>
      </p:sp>
    </p:spTree>
    <p:extLst>
      <p:ext uri="{BB962C8B-B14F-4D97-AF65-F5344CB8AC3E}">
        <p14:creationId xmlns:p14="http://schemas.microsoft.com/office/powerpoint/2010/main" val="413467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HUBzero:  Group/Project Collaboration</a:t>
            </a:r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86DF65-9544-6A43-A230-1A6AD3977D3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2087563" y="4394200"/>
            <a:ext cx="49688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Private groups/projects for collaboration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Messages, wikis, blogs, calendars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Data repository with versioning</a:t>
            </a:r>
          </a:p>
        </p:txBody>
      </p:sp>
      <p:pic>
        <p:nvPicPr>
          <p:cNvPr id="13317" name="Picture 3" descr="MCj04059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816100"/>
            <a:ext cx="1104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MCj040592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765300"/>
            <a:ext cx="11509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959350" y="2259013"/>
            <a:ext cx="955675" cy="40640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B2B2B2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320" name="Group 6"/>
          <p:cNvGrpSpPr>
            <a:grpSpLocks/>
          </p:cNvGrpSpPr>
          <p:nvPr/>
        </p:nvGrpSpPr>
        <p:grpSpPr bwMode="auto">
          <a:xfrm>
            <a:off x="5556250" y="1846263"/>
            <a:ext cx="1466850" cy="1476375"/>
            <a:chOff x="2409" y="1825"/>
            <a:chExt cx="621" cy="624"/>
          </a:xfrm>
        </p:grpSpPr>
        <p:pic>
          <p:nvPicPr>
            <p:cNvPr id="13347" name="Picture 7" descr="lapto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2020"/>
              <a:ext cx="354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8" name="Picture 8" descr="us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" y="1825"/>
              <a:ext cx="25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49" name="Group 9"/>
            <p:cNvGrpSpPr>
              <a:grpSpLocks/>
            </p:cNvGrpSpPr>
            <p:nvPr/>
          </p:nvGrpSpPr>
          <p:grpSpPr bwMode="auto">
            <a:xfrm>
              <a:off x="2409" y="2049"/>
              <a:ext cx="404" cy="400"/>
              <a:chOff x="1746" y="3450"/>
              <a:chExt cx="336" cy="333"/>
            </a:xfrm>
          </p:grpSpPr>
          <p:pic>
            <p:nvPicPr>
              <p:cNvPr id="13350" name="Picture 10" descr="pda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6" y="3450"/>
                <a:ext cx="189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1" name="Picture 11" descr="user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504"/>
                <a:ext cx="21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2719388" y="2132013"/>
            <a:ext cx="1404937" cy="638175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B2B2B2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322" name="Group 13"/>
          <p:cNvGrpSpPr>
            <a:grpSpLocks/>
          </p:cNvGrpSpPr>
          <p:nvPr/>
        </p:nvGrpSpPr>
        <p:grpSpPr bwMode="auto">
          <a:xfrm>
            <a:off x="2062163" y="2387600"/>
            <a:ext cx="1055687" cy="815975"/>
            <a:chOff x="330" y="3504"/>
            <a:chExt cx="396" cy="307"/>
          </a:xfrm>
        </p:grpSpPr>
        <p:pic>
          <p:nvPicPr>
            <p:cNvPr id="13345" name="Picture 14" descr="lapto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504"/>
              <a:ext cx="2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6" name="Picture 15" descr="us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32"/>
              <a:ext cx="21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3" name="Picture 16" descr="u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657475"/>
            <a:ext cx="5603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7" descr="u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808288"/>
            <a:ext cx="558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4797425" y="2405063"/>
            <a:ext cx="128588" cy="77470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H="1">
            <a:off x="3371850" y="2405063"/>
            <a:ext cx="647700" cy="77470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H="1">
            <a:off x="4278313" y="2405063"/>
            <a:ext cx="131762" cy="77470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3328" name="Picture 21" descr="ra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792413"/>
            <a:ext cx="70802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2" descr="u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68625"/>
            <a:ext cx="5651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3" descr="u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179763"/>
            <a:ext cx="5683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4" descr="ra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720975"/>
            <a:ext cx="711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5" descr="u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3051175"/>
            <a:ext cx="568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3" name="Group 26"/>
          <p:cNvGrpSpPr>
            <a:grpSpLocks/>
          </p:cNvGrpSpPr>
          <p:nvPr/>
        </p:nvGrpSpPr>
        <p:grpSpPr bwMode="auto">
          <a:xfrm>
            <a:off x="3567113" y="2921000"/>
            <a:ext cx="989012" cy="917575"/>
            <a:chOff x="984" y="3648"/>
            <a:chExt cx="366" cy="339"/>
          </a:xfrm>
        </p:grpSpPr>
        <p:pic>
          <p:nvPicPr>
            <p:cNvPr id="13343" name="Picture 27" descr="lapto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48"/>
              <a:ext cx="2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4" name="Picture 28" descr="us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3708"/>
              <a:ext cx="21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34" name="Picture 29" descr="u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348038"/>
            <a:ext cx="566738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30" descr="u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803525"/>
            <a:ext cx="5937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189038" y="1365250"/>
            <a:ext cx="11731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Research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6777038" y="1365250"/>
            <a:ext cx="12112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808080"/>
                </a:solidFill>
              </a:rPr>
              <a:t>Education</a:t>
            </a:r>
          </a:p>
        </p:txBody>
      </p:sp>
      <p:pic>
        <p:nvPicPr>
          <p:cNvPr id="13338" name="Picture 33" descr="u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995613"/>
            <a:ext cx="5667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Freeform 34"/>
          <p:cNvSpPr>
            <a:spLocks/>
          </p:cNvSpPr>
          <p:nvPr/>
        </p:nvSpPr>
        <p:spPr bwMode="auto">
          <a:xfrm>
            <a:off x="862013" y="2332038"/>
            <a:ext cx="1987550" cy="1360487"/>
          </a:xfrm>
          <a:custGeom>
            <a:avLst/>
            <a:gdLst>
              <a:gd name="T0" fmla="*/ 19 w 912"/>
              <a:gd name="T1" fmla="*/ 181 h 624"/>
              <a:gd name="T2" fmla="*/ 0 w 912"/>
              <a:gd name="T3" fmla="*/ 432 h 624"/>
              <a:gd name="T4" fmla="*/ 240 w 912"/>
              <a:gd name="T5" fmla="*/ 576 h 624"/>
              <a:gd name="T6" fmla="*/ 432 w 912"/>
              <a:gd name="T7" fmla="*/ 624 h 624"/>
              <a:gd name="T8" fmla="*/ 624 w 912"/>
              <a:gd name="T9" fmla="*/ 528 h 624"/>
              <a:gd name="T10" fmla="*/ 816 w 912"/>
              <a:gd name="T11" fmla="*/ 432 h 624"/>
              <a:gd name="T12" fmla="*/ 912 w 912"/>
              <a:gd name="T13" fmla="*/ 192 h 624"/>
              <a:gd name="T14" fmla="*/ 768 w 912"/>
              <a:gd name="T15" fmla="*/ 0 h 624"/>
              <a:gd name="T16" fmla="*/ 528 w 912"/>
              <a:gd name="T17" fmla="*/ 48 h 624"/>
              <a:gd name="T18" fmla="*/ 370 w 912"/>
              <a:gd name="T19" fmla="*/ 124 h 624"/>
              <a:gd name="T20" fmla="*/ 192 w 912"/>
              <a:gd name="T21" fmla="*/ 57 h 624"/>
              <a:gd name="T22" fmla="*/ 19 w 912"/>
              <a:gd name="T23" fmla="*/ 181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2" h="624">
                <a:moveTo>
                  <a:pt x="19" y="181"/>
                </a:moveTo>
                <a:lnTo>
                  <a:pt x="0" y="432"/>
                </a:lnTo>
                <a:lnTo>
                  <a:pt x="240" y="576"/>
                </a:lnTo>
                <a:lnTo>
                  <a:pt x="432" y="624"/>
                </a:lnTo>
                <a:lnTo>
                  <a:pt x="624" y="528"/>
                </a:lnTo>
                <a:lnTo>
                  <a:pt x="816" y="432"/>
                </a:lnTo>
                <a:lnTo>
                  <a:pt x="912" y="192"/>
                </a:lnTo>
                <a:lnTo>
                  <a:pt x="768" y="0"/>
                </a:lnTo>
                <a:lnTo>
                  <a:pt x="528" y="48"/>
                </a:lnTo>
                <a:lnTo>
                  <a:pt x="370" y="124"/>
                </a:lnTo>
                <a:lnTo>
                  <a:pt x="192" y="57"/>
                </a:lnTo>
                <a:lnTo>
                  <a:pt x="19" y="181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" name="Freeform 35"/>
          <p:cNvSpPr>
            <a:spLocks/>
          </p:cNvSpPr>
          <p:nvPr/>
        </p:nvSpPr>
        <p:spPr bwMode="auto">
          <a:xfrm>
            <a:off x="5778500" y="2278063"/>
            <a:ext cx="1673225" cy="1673225"/>
          </a:xfrm>
          <a:custGeom>
            <a:avLst/>
            <a:gdLst>
              <a:gd name="T0" fmla="*/ 240 w 768"/>
              <a:gd name="T1" fmla="*/ 0 h 768"/>
              <a:gd name="T2" fmla="*/ 48 w 768"/>
              <a:gd name="T3" fmla="*/ 96 h 768"/>
              <a:gd name="T4" fmla="*/ 0 w 768"/>
              <a:gd name="T5" fmla="*/ 288 h 768"/>
              <a:gd name="T6" fmla="*/ 48 w 768"/>
              <a:gd name="T7" fmla="*/ 480 h 768"/>
              <a:gd name="T8" fmla="*/ 192 w 768"/>
              <a:gd name="T9" fmla="*/ 528 h 768"/>
              <a:gd name="T10" fmla="*/ 240 w 768"/>
              <a:gd name="T11" fmla="*/ 720 h 768"/>
              <a:gd name="T12" fmla="*/ 480 w 768"/>
              <a:gd name="T13" fmla="*/ 768 h 768"/>
              <a:gd name="T14" fmla="*/ 672 w 768"/>
              <a:gd name="T15" fmla="*/ 720 h 768"/>
              <a:gd name="T16" fmla="*/ 768 w 768"/>
              <a:gd name="T17" fmla="*/ 576 h 768"/>
              <a:gd name="T18" fmla="*/ 768 w 768"/>
              <a:gd name="T19" fmla="*/ 384 h 768"/>
              <a:gd name="T20" fmla="*/ 672 w 768"/>
              <a:gd name="T21" fmla="*/ 192 h 768"/>
              <a:gd name="T22" fmla="*/ 480 w 768"/>
              <a:gd name="T23" fmla="*/ 192 h 768"/>
              <a:gd name="T24" fmla="*/ 336 w 768"/>
              <a:gd name="T25" fmla="*/ 192 h 768"/>
              <a:gd name="T26" fmla="*/ 240 w 768"/>
              <a:gd name="T2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8" h="768">
                <a:moveTo>
                  <a:pt x="240" y="0"/>
                </a:moveTo>
                <a:lnTo>
                  <a:pt x="48" y="96"/>
                </a:lnTo>
                <a:lnTo>
                  <a:pt x="0" y="288"/>
                </a:lnTo>
                <a:lnTo>
                  <a:pt x="48" y="480"/>
                </a:lnTo>
                <a:lnTo>
                  <a:pt x="192" y="528"/>
                </a:lnTo>
                <a:lnTo>
                  <a:pt x="240" y="720"/>
                </a:lnTo>
                <a:lnTo>
                  <a:pt x="480" y="768"/>
                </a:lnTo>
                <a:lnTo>
                  <a:pt x="672" y="720"/>
                </a:lnTo>
                <a:lnTo>
                  <a:pt x="768" y="576"/>
                </a:lnTo>
                <a:lnTo>
                  <a:pt x="768" y="384"/>
                </a:lnTo>
                <a:lnTo>
                  <a:pt x="672" y="192"/>
                </a:lnTo>
                <a:lnTo>
                  <a:pt x="480" y="192"/>
                </a:lnTo>
                <a:lnTo>
                  <a:pt x="336" y="192"/>
                </a:lnTo>
                <a:lnTo>
                  <a:pt x="240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288" y="1828800"/>
            <a:ext cx="1570037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Hub</a:t>
            </a: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HUBbub 2013, Sept 5-6, Indianapolis</a:t>
            </a:r>
          </a:p>
        </p:txBody>
      </p:sp>
    </p:spTree>
    <p:extLst>
      <p:ext uri="{BB962C8B-B14F-4D97-AF65-F5344CB8AC3E}">
        <p14:creationId xmlns:p14="http://schemas.microsoft.com/office/powerpoint/2010/main" val="212650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1392-CD42-A744-ABFD-00E291CCE127}" type="slidenum">
              <a:rPr lang="en-US"/>
              <a:pPr/>
              <a:t>7</a:t>
            </a:fld>
            <a:endParaRPr lang="en-US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01725"/>
            <a:ext cx="3086100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Started with </a:t>
            </a:r>
            <a:r>
              <a:rPr lang="en-US" dirty="0" err="1"/>
              <a:t>nanoHUB.org</a:t>
            </a:r>
            <a:endParaRPr lang="en-US" dirty="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971800" y="1752600"/>
          <a:ext cx="2495550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Image" r:id="rId4" imgW="2328480" imgH="1923129" progId="Photoshop.Image.10">
                  <p:embed/>
                </p:oleObj>
              </mc:Choice>
              <mc:Fallback>
                <p:oleObj name="Image" r:id="rId4" imgW="2328480" imgH="1923129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752600"/>
                        <a:ext cx="2495550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4" name="Picture 6" descr="nsf4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45268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54825" y="2395538"/>
            <a:ext cx="13716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C0C0C0"/>
                </a:solidFill>
                <a:cs typeface="ＭＳ Ｐゴシック" charset="0"/>
              </a:rPr>
              <a:t>Awards</a:t>
            </a:r>
            <a:br>
              <a:rPr lang="en-US" sz="1400">
                <a:solidFill>
                  <a:srgbClr val="C0C0C0"/>
                </a:solidFill>
                <a:cs typeface="ＭＳ Ｐゴシック" charset="0"/>
              </a:rPr>
            </a:br>
            <a:r>
              <a:rPr lang="en-US" sz="1400">
                <a:solidFill>
                  <a:srgbClr val="C0C0C0"/>
                </a:solidFill>
                <a:cs typeface="ＭＳ Ｐゴシック" charset="0"/>
              </a:rPr>
              <a:t>EEC-0228390</a:t>
            </a:r>
            <a:br>
              <a:rPr lang="en-US" sz="1400">
                <a:solidFill>
                  <a:srgbClr val="C0C0C0"/>
                </a:solidFill>
                <a:cs typeface="ＭＳ Ｐゴシック" charset="0"/>
              </a:rPr>
            </a:br>
            <a:r>
              <a:rPr lang="en-US" sz="1400">
                <a:solidFill>
                  <a:srgbClr val="C0C0C0"/>
                </a:solidFill>
                <a:cs typeface="ＭＳ Ｐゴシック" charset="0"/>
              </a:rPr>
              <a:t>EEC-0634750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C0C0C0"/>
                </a:solidFill>
                <a:cs typeface="ＭＳ Ｐゴシック" charset="0"/>
              </a:rPr>
              <a:t>OCI-0438246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C0C0C0"/>
                </a:solidFill>
                <a:cs typeface="ＭＳ Ｐゴシック" charset="0"/>
              </a:rPr>
              <a:t>OCI-0721680</a:t>
            </a:r>
            <a:r>
              <a:rPr lang="en-US" sz="1400">
                <a:cs typeface="ＭＳ Ｐゴシック" charset="0"/>
              </a:rPr>
              <a:t> 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781675" y="1276350"/>
            <a:ext cx="18256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accent1"/>
                </a:solidFill>
                <a:latin typeface="Arial Narrow" charset="0"/>
                <a:cs typeface="ＭＳ Ｐゴシック" charset="0"/>
              </a:rPr>
              <a:t>Network for</a:t>
            </a:r>
            <a:br>
              <a:rPr lang="en-US">
                <a:solidFill>
                  <a:schemeClr val="accent1"/>
                </a:solidFill>
                <a:latin typeface="Arial Narrow" charset="0"/>
                <a:cs typeface="ＭＳ Ｐゴシック" charset="0"/>
              </a:rPr>
            </a:br>
            <a:r>
              <a:rPr lang="en-US">
                <a:solidFill>
                  <a:schemeClr val="accent1"/>
                </a:solidFill>
                <a:latin typeface="Arial Narrow" charset="0"/>
                <a:cs typeface="ＭＳ Ｐゴシック" charset="0"/>
              </a:rPr>
              <a:t>Computational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accent1"/>
                </a:solidFill>
                <a:latin typeface="Arial Narrow" charset="0"/>
                <a:cs typeface="ＭＳ Ｐゴシック" charset="0"/>
              </a:rPr>
              <a:t>Nanotechnology</a:t>
            </a:r>
          </a:p>
          <a:p>
            <a:r>
              <a:rPr lang="en-US">
                <a:solidFill>
                  <a:schemeClr val="bg2"/>
                </a:solidFill>
                <a:latin typeface="Arial Narrow" charset="0"/>
                <a:cs typeface="ＭＳ Ｐゴシック" charset="0"/>
              </a:rPr>
              <a:t>Established in 2002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765175" y="3868738"/>
            <a:ext cx="447382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chemeClr val="accent2"/>
                </a:solidFill>
              </a:rPr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540,063</a:t>
            </a:r>
            <a:r>
              <a:rPr lang="en-US" dirty="0"/>
              <a:t>	</a:t>
            </a:r>
            <a:r>
              <a:rPr lang="en-US" sz="2000" dirty="0">
                <a:solidFill>
                  <a:srgbClr val="5F5F5F"/>
                </a:solidFill>
              </a:rPr>
              <a:t>Visitors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258,791</a:t>
            </a:r>
            <a:r>
              <a:rPr lang="en-US" dirty="0"/>
              <a:t>	</a:t>
            </a:r>
            <a:r>
              <a:rPr lang="en-US" sz="2000" dirty="0">
                <a:solidFill>
                  <a:srgbClr val="5F5F5F"/>
                </a:solidFill>
              </a:rPr>
              <a:t>Users</a:t>
            </a:r>
          </a:p>
          <a:p>
            <a:r>
              <a:rPr lang="en-US" dirty="0"/>
              <a:t>	</a:t>
            </a:r>
            <a:r>
              <a:rPr lang="en-US" sz="2000" dirty="0" smtClean="0"/>
              <a:t>276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5F5F5F"/>
                </a:solidFill>
              </a:rPr>
              <a:t>Simulation Tools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4,312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5F5F5F"/>
                </a:solidFill>
              </a:rPr>
              <a:t>Resources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1,032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5F5F5F"/>
                </a:solidFill>
              </a:rPr>
              <a:t>Citations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14,000</a:t>
            </a:r>
            <a:r>
              <a:rPr lang="en-US" sz="2000" dirty="0"/>
              <a:t>	</a:t>
            </a:r>
            <a:r>
              <a:rPr lang="en-US" sz="2000" dirty="0" smtClean="0">
                <a:solidFill>
                  <a:srgbClr val="5F5F5F"/>
                </a:solidFill>
              </a:rPr>
              <a:t>Students at 185 </a:t>
            </a:r>
            <a:r>
              <a:rPr lang="en-US" sz="2000" dirty="0" err="1">
                <a:solidFill>
                  <a:srgbClr val="5F5F5F"/>
                </a:solidFill>
              </a:rPr>
              <a:t>Insitutions</a:t>
            </a:r>
            <a:endParaRPr lang="en-US" sz="2000" dirty="0">
              <a:solidFill>
                <a:srgbClr val="5F5F5F"/>
              </a:solidFill>
            </a:endParaRPr>
          </a:p>
        </p:txBody>
      </p:sp>
      <p:graphicFrame>
        <p:nvGraphicFramePr>
          <p:cNvPr id="32789" name="Object 21"/>
          <p:cNvGraphicFramePr>
            <a:graphicFrameLocks noChangeAspect="1"/>
          </p:cNvGraphicFramePr>
          <p:nvPr/>
        </p:nvGraphicFramePr>
        <p:xfrm>
          <a:off x="5276850" y="3998913"/>
          <a:ext cx="269557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Image" r:id="rId7" imgW="5352381" imgH="3638095" progId="Photoshop.Image.10">
                  <p:embed/>
                </p:oleObj>
              </mc:Choice>
              <mc:Fallback>
                <p:oleObj name="Image" r:id="rId7" imgW="5352381" imgH="3638095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3998913"/>
                        <a:ext cx="2695575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ction Button: Forward or Next 1">
            <a:hlinkClick r:id="rId9" action="ppaction://hlinkfile" highlightClick="1"/>
          </p:cNvPr>
          <p:cNvSpPr/>
          <p:nvPr/>
        </p:nvSpPr>
        <p:spPr>
          <a:xfrm>
            <a:off x="6324600" y="4572000"/>
            <a:ext cx="609600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6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541338" y="1317625"/>
            <a:ext cx="1906587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250000"/>
              </a:lnSpc>
              <a:defRPr/>
            </a:pPr>
            <a:r>
              <a:rPr lang="en-US" sz="2400">
                <a:latin typeface="Trebuchet MS" charset="0"/>
              </a:rPr>
              <a:t>Engineering</a:t>
            </a:r>
          </a:p>
          <a:p>
            <a:pPr algn="r">
              <a:lnSpc>
                <a:spcPct val="250000"/>
              </a:lnSpc>
              <a:defRPr/>
            </a:pPr>
            <a:r>
              <a:rPr lang="en-US" sz="2400">
                <a:latin typeface="Trebuchet MS" charset="0"/>
              </a:rPr>
              <a:t>Healthcare</a:t>
            </a:r>
          </a:p>
          <a:p>
            <a:pPr algn="r">
              <a:lnSpc>
                <a:spcPct val="250000"/>
              </a:lnSpc>
              <a:defRPr/>
            </a:pPr>
            <a:r>
              <a:rPr lang="en-US" sz="2400">
                <a:latin typeface="Trebuchet MS" charset="0"/>
              </a:rPr>
              <a:t>Environment</a:t>
            </a:r>
          </a:p>
          <a:p>
            <a:pPr algn="r">
              <a:lnSpc>
                <a:spcPct val="250000"/>
              </a:lnSpc>
              <a:defRPr/>
            </a:pPr>
            <a:r>
              <a:rPr lang="en-US" sz="2400">
                <a:latin typeface="Trebuchet MS" charset="0"/>
              </a:rPr>
              <a:t>Education</a:t>
            </a:r>
          </a:p>
          <a:p>
            <a:pPr algn="r">
              <a:lnSpc>
                <a:spcPct val="250000"/>
              </a:lnSpc>
              <a:defRPr/>
            </a:pPr>
            <a:r>
              <a:rPr lang="en-US" sz="2400">
                <a:latin typeface="Trebuchet MS" charset="0"/>
              </a:rPr>
              <a:t>Computing</a:t>
            </a:r>
          </a:p>
          <a:p>
            <a:pPr algn="r">
              <a:defRPr/>
            </a:pPr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50+ Hubs for many disciplines</a:t>
            </a: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15350" y="990600"/>
            <a:ext cx="49079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i="1" dirty="0">
                <a:solidFill>
                  <a:srgbClr val="3F689A"/>
                </a:solidFill>
              </a:rPr>
              <a:t>Works for different scientific communities</a:t>
            </a:r>
          </a:p>
        </p:txBody>
      </p:sp>
      <p:pic>
        <p:nvPicPr>
          <p:cNvPr id="27653" name="Picture 5" descr="vscse-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08475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cehub-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2470150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cleerhub-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4308475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desktop2petascale-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5222875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hpc2-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5222875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manufacturinghub-s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546225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predictnano-s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84550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trust-hub-s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22875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ethicscore-s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2470150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46225"/>
            <a:ext cx="9032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1546225"/>
            <a:ext cx="9032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65" name="Picture 17" descr="c3bio-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4550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 descr="drinet-s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84550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9" descr="globalhub-s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308475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 descr="memshub-s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546225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 descr="pharmahub-sm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46225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2" descr="ibmc-sm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2470150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3" descr="cihub-sm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4308475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24" descr="cuahd-sm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2470150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08475"/>
            <a:ext cx="9001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74" name="Picture 26" descr="catalyzecare-sm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70150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2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22875"/>
            <a:ext cx="9001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76" name="Picture 28" descr="iemhub-sm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84550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29" descr="vhub-sm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84550"/>
            <a:ext cx="89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3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70150"/>
            <a:ext cx="9032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476250" y="1470025"/>
            <a:ext cx="8077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476250" y="2346325"/>
            <a:ext cx="8077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476250" y="3270250"/>
            <a:ext cx="8077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476250" y="4194175"/>
            <a:ext cx="8077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476250" y="5108575"/>
            <a:ext cx="8077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476250" y="5994400"/>
            <a:ext cx="8077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473075" y="1489075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473075" y="2365375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473075" y="32893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>
            <a:off x="473075" y="4213225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473075" y="5127625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6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9C0F3-1862-B74F-945D-295F2112903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5</a:t>
            </a:r>
            <a:r>
              <a:rPr lang="en-US" dirty="0" smtClean="0">
                <a:cs typeface="+mj-cs"/>
              </a:rPr>
              <a:t>0</a:t>
            </a:r>
            <a:r>
              <a:rPr lang="en-US" dirty="0">
                <a:cs typeface="+mj-cs"/>
              </a:rPr>
              <a:t>+ </a:t>
            </a:r>
            <a:r>
              <a:rPr lang="en-US" dirty="0" smtClean="0">
                <a:cs typeface="+mj-cs"/>
              </a:rPr>
              <a:t>Hubs for many disciplines</a:t>
            </a:r>
            <a:endParaRPr lang="en-US" dirty="0">
              <a:cs typeface="+mj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92450" y="1117600"/>
            <a:ext cx="615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554,223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266,292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nanoHUB.org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249,187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69,232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nees.org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58,690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28,972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GlobalHUB.org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36,660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23,143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pharmaHUB.org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35,807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12,380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vhub.org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44,478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3,539</a:t>
            </a:r>
            <a:r>
              <a:rPr lang="en-US" dirty="0">
                <a:cs typeface="+mn-cs"/>
              </a:rPr>
              <a:t>	</a:t>
            </a:r>
            <a:r>
              <a:rPr lang="en-US" dirty="0" err="1" smtClean="0">
                <a:cs typeface="+mn-cs"/>
              </a:rPr>
              <a:t>HABRIcentral.org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17,037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3,923</a:t>
            </a:r>
            <a:r>
              <a:rPr lang="en-US" dirty="0">
                <a:cs typeface="+mn-cs"/>
              </a:rPr>
              <a:t>	</a:t>
            </a:r>
            <a:r>
              <a:rPr lang="en-US" dirty="0" err="1" smtClean="0">
                <a:cs typeface="+mn-cs"/>
              </a:rPr>
              <a:t>cceHUB.org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16,211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5,523</a:t>
            </a:r>
            <a:r>
              <a:rPr lang="en-US" dirty="0">
                <a:cs typeface="+mn-cs"/>
              </a:rPr>
              <a:t>	</a:t>
            </a:r>
            <a:r>
              <a:rPr lang="en-US" dirty="0" err="1" smtClean="0">
                <a:cs typeface="+mn-cs"/>
              </a:rPr>
              <a:t>ciHUB.org</a:t>
            </a:r>
            <a:endParaRPr lang="en-US" dirty="0" smtClean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13,592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4,278</a:t>
            </a:r>
            <a:r>
              <a:rPr lang="en-US" dirty="0">
                <a:cs typeface="+mn-cs"/>
              </a:rPr>
              <a:t>	</a:t>
            </a:r>
            <a:r>
              <a:rPr lang="en-US" dirty="0" err="1" smtClean="0">
                <a:cs typeface="+mn-cs"/>
              </a:rPr>
              <a:t>StemEdHub.org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12,198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2,185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iemhub.org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14,184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2,129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C3Bio.org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7,501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1,272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cleerHUB.org</a:t>
            </a:r>
            <a:endParaRPr lang="en-US" dirty="0">
              <a:cs typeface="+mn-cs"/>
            </a:endParaRPr>
          </a:p>
        </p:txBody>
      </p:sp>
      <p:pic>
        <p:nvPicPr>
          <p:cNvPr id="9302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1241425"/>
            <a:ext cx="12557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3" name="Picture 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654175"/>
            <a:ext cx="1246188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4" name="Picture 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066925"/>
            <a:ext cx="14652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7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2479675"/>
            <a:ext cx="7445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06" name="Picture 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892425"/>
            <a:ext cx="5381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9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21100"/>
            <a:ext cx="12652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1C0E7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08" name="Picture 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54588"/>
            <a:ext cx="7175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9" name="Picture 9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367338"/>
            <a:ext cx="8001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0" name="Picture 9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302000"/>
            <a:ext cx="15414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1" name="Picture 9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533900"/>
            <a:ext cx="4476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2" name="Picture 9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140200"/>
            <a:ext cx="668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3" name="Picture 9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784850"/>
            <a:ext cx="11144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14" name="Text Box 98"/>
          <p:cNvSpPr txBox="1">
            <a:spLocks noChangeArrowheads="1"/>
          </p:cNvSpPr>
          <p:nvPr/>
        </p:nvSpPr>
        <p:spPr bwMode="auto">
          <a:xfrm>
            <a:off x="3073400" y="957263"/>
            <a:ext cx="201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chemeClr val="accent1"/>
                </a:solidFill>
                <a:latin typeface="ITC Kabel Std Medium" charset="0"/>
                <a:cs typeface="+mn-cs"/>
              </a:rPr>
              <a:t>	visitors	users</a:t>
            </a:r>
          </a:p>
        </p:txBody>
      </p:sp>
      <p:grpSp>
        <p:nvGrpSpPr>
          <p:cNvPr id="15377" name="Group 102"/>
          <p:cNvGrpSpPr>
            <a:grpSpLocks/>
          </p:cNvGrpSpPr>
          <p:nvPr/>
        </p:nvGrpSpPr>
        <p:grpSpPr bwMode="auto">
          <a:xfrm>
            <a:off x="339725" y="1295400"/>
            <a:ext cx="2733675" cy="4800600"/>
            <a:chOff x="102" y="816"/>
            <a:chExt cx="1722" cy="3024"/>
          </a:xfrm>
        </p:grpSpPr>
        <p:sp>
          <p:nvSpPr>
            <p:cNvPr id="9316" name="Text Box 100"/>
            <p:cNvSpPr txBox="1">
              <a:spLocks noChangeArrowheads="1"/>
            </p:cNvSpPr>
            <p:nvPr/>
          </p:nvSpPr>
          <p:spPr bwMode="auto">
            <a:xfrm>
              <a:off x="102" y="2093"/>
              <a:ext cx="158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accent2"/>
                  </a:solidFill>
                  <a:latin typeface="ITC Kabel Std Medium" charset="0"/>
                  <a:cs typeface="+mn-cs"/>
                </a:rPr>
                <a:t>~1,000,000</a:t>
              </a:r>
              <a:r>
                <a:rPr lang="en-US" dirty="0">
                  <a:cs typeface="+mn-cs"/>
                </a:rPr>
                <a:t/>
              </a:r>
              <a:br>
                <a:rPr lang="en-US" dirty="0">
                  <a:cs typeface="+mn-cs"/>
                </a:rPr>
              </a:br>
              <a:r>
                <a:rPr lang="en-US" dirty="0">
                  <a:solidFill>
                    <a:schemeClr val="bg2"/>
                  </a:solidFill>
                  <a:cs typeface="+mn-cs"/>
                </a:rPr>
                <a:t>visitors total</a:t>
              </a:r>
            </a:p>
          </p:txBody>
        </p:sp>
        <p:sp>
          <p:nvSpPr>
            <p:cNvPr id="9317" name="AutoShape 101"/>
            <p:cNvSpPr>
              <a:spLocks/>
            </p:cNvSpPr>
            <p:nvPr/>
          </p:nvSpPr>
          <p:spPr bwMode="auto">
            <a:xfrm>
              <a:off x="1680" y="816"/>
              <a:ext cx="144" cy="3024"/>
            </a:xfrm>
            <a:prstGeom prst="leftBrace">
              <a:avLst>
                <a:gd name="adj1" fmla="val 53667"/>
                <a:gd name="adj2" fmla="val 4899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HUBbub 2013, Sept 5-6, Indianapolis</a:t>
            </a:r>
          </a:p>
        </p:txBody>
      </p:sp>
    </p:spTree>
    <p:extLst>
      <p:ext uri="{BB962C8B-B14F-4D97-AF65-F5344CB8AC3E}">
        <p14:creationId xmlns:p14="http://schemas.microsoft.com/office/powerpoint/2010/main" val="398181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ubzero2012">
  <a:themeElements>
    <a:clrScheme name="hubzero-201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CC"/>
      </a:accent1>
      <a:accent2>
        <a:srgbClr val="FF66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E75C00"/>
      </a:accent6>
      <a:hlink>
        <a:srgbClr val="3333FF"/>
      </a:hlink>
      <a:folHlink>
        <a:srgbClr val="0000CC"/>
      </a:folHlink>
    </a:clrScheme>
    <a:fontScheme name="hubzero-2012">
      <a:majorFont>
        <a:latin typeface="ITC Kabel Std Medium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ubzero-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66CC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E75C00"/>
        </a:accent6>
        <a:hlink>
          <a:srgbClr val="3333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hubzero2012.potx</Template>
  <TotalTime>1493</TotalTime>
  <Words>291</Words>
  <Application>Microsoft Macintosh PowerPoint</Application>
  <PresentationFormat>On-screen Show (4:3)</PresentationFormat>
  <Paragraphs>104</Paragraphs>
  <Slides>12</Slides>
  <Notes>0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hubzero2012</vt:lpstr>
      <vt:lpstr>Image</vt:lpstr>
      <vt:lpstr>The HUBzero Platform for Scientific Collaboration</vt:lpstr>
      <vt:lpstr>PowerPoint Presentation</vt:lpstr>
      <vt:lpstr>Our Mission</vt:lpstr>
      <vt:lpstr>HUBzero: Simulation/Modeling Tools</vt:lpstr>
      <vt:lpstr>HUBzero:  Databases and Digital Assets</vt:lpstr>
      <vt:lpstr>HUBzero:  Group/Project Collaboration</vt:lpstr>
      <vt:lpstr>Started with nanoHUB.org</vt:lpstr>
      <vt:lpstr>50+ Hubs for many disciplines</vt:lpstr>
      <vt:lpstr>50+ Hubs for many disciplines</vt:lpstr>
      <vt:lpstr>Global community</vt:lpstr>
      <vt:lpstr>Get Involved!</vt:lpstr>
      <vt:lpstr>More information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McLennan</dc:creator>
  <cp:lastModifiedBy>Clifford Frost</cp:lastModifiedBy>
  <cp:revision>38</cp:revision>
  <dcterms:created xsi:type="dcterms:W3CDTF">2012-09-22T15:45:17Z</dcterms:created>
  <dcterms:modified xsi:type="dcterms:W3CDTF">2013-10-14T23:39:57Z</dcterms:modified>
</cp:coreProperties>
</file>